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6" r:id="rId3"/>
    <p:sldId id="256" r:id="rId4"/>
    <p:sldId id="277" r:id="rId5"/>
    <p:sldId id="278" r:id="rId6"/>
    <p:sldId id="279" r:id="rId7"/>
    <p:sldId id="280" r:id="rId8"/>
    <p:sldId id="258" r:id="rId9"/>
    <p:sldId id="259" r:id="rId10"/>
    <p:sldId id="260" r:id="rId11"/>
    <p:sldId id="26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8C44A-2841-4AF7-94D1-C0F7F0C7CF05}" type="datetimeFigureOut">
              <a:rPr lang="en-US" smtClean="0"/>
              <a:pPr/>
              <a:t>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078B2-65F9-4821-B60F-4F6B389D0D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8C44A-2841-4AF7-94D1-C0F7F0C7CF05}" type="datetimeFigureOut">
              <a:rPr lang="en-US" smtClean="0"/>
              <a:pPr/>
              <a:t>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078B2-65F9-4821-B60F-4F6B389D0D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8C44A-2841-4AF7-94D1-C0F7F0C7CF05}" type="datetimeFigureOut">
              <a:rPr lang="en-US" smtClean="0"/>
              <a:pPr/>
              <a:t>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078B2-65F9-4821-B60F-4F6B389D0D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8C44A-2841-4AF7-94D1-C0F7F0C7CF05}" type="datetimeFigureOut">
              <a:rPr lang="en-US" smtClean="0"/>
              <a:pPr/>
              <a:t>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078B2-65F9-4821-B60F-4F6B389D0D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8C44A-2841-4AF7-94D1-C0F7F0C7CF05}" type="datetimeFigureOut">
              <a:rPr lang="en-US" smtClean="0"/>
              <a:pPr/>
              <a:t>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078B2-65F9-4821-B60F-4F6B389D0D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8C44A-2841-4AF7-94D1-C0F7F0C7CF05}" type="datetimeFigureOut">
              <a:rPr lang="en-US" smtClean="0"/>
              <a:pPr/>
              <a:t>2/22/2019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078B2-65F9-4821-B60F-4F6B389D0D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8C44A-2841-4AF7-94D1-C0F7F0C7CF05}" type="datetimeFigureOut">
              <a:rPr lang="en-US" smtClean="0"/>
              <a:pPr/>
              <a:t>2/22/2019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078B2-65F9-4821-B60F-4F6B389D0D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8C44A-2841-4AF7-94D1-C0F7F0C7CF05}" type="datetimeFigureOut">
              <a:rPr lang="en-US" smtClean="0"/>
              <a:pPr/>
              <a:t>2/22/2019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078B2-65F9-4821-B60F-4F6B389D0D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8C44A-2841-4AF7-94D1-C0F7F0C7CF05}" type="datetimeFigureOut">
              <a:rPr lang="en-US" smtClean="0"/>
              <a:pPr/>
              <a:t>2/22/2019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078B2-65F9-4821-B60F-4F6B389D0D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8C44A-2841-4AF7-94D1-C0F7F0C7CF05}" type="datetimeFigureOut">
              <a:rPr lang="en-US" smtClean="0"/>
              <a:pPr/>
              <a:t>2/22/2019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078B2-65F9-4821-B60F-4F6B389D0D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8C44A-2841-4AF7-94D1-C0F7F0C7CF05}" type="datetimeFigureOut">
              <a:rPr lang="en-US" smtClean="0"/>
              <a:pPr/>
              <a:t>2/22/2019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078B2-65F9-4821-B60F-4F6B389D0D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8C44A-2841-4AF7-94D1-C0F7F0C7CF05}" type="datetimeFigureOut">
              <a:rPr lang="en-US" smtClean="0"/>
              <a:pPr/>
              <a:t>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078B2-65F9-4821-B60F-4F6B389D0D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38200"/>
            <a:ext cx="9144000" cy="5715000"/>
          </a:xfrm>
        </p:spPr>
        <p:txBody>
          <a:bodyPr>
            <a:normAutofit fontScale="85000" lnSpcReduction="20000"/>
          </a:bodyPr>
          <a:lstStyle/>
          <a:p>
            <a:r>
              <a:rPr lang="en-US" sz="8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CRIMES THAT </a:t>
            </a:r>
            <a:r>
              <a:rPr lang="en-US" sz="8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COMMUNISTS </a:t>
            </a:r>
            <a:r>
              <a:rPr lang="en-US" sz="8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(VC) </a:t>
            </a:r>
            <a:r>
              <a:rPr lang="en-US" sz="8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COMMITTED AGAINST </a:t>
            </a:r>
            <a:r>
              <a:rPr lang="en-US" sz="8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VIETNAMESE PEOPLE.</a:t>
            </a:r>
            <a:endParaRPr lang="en-US" sz="8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0" y="4419600"/>
            <a:ext cx="9144000" cy="2209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2800" b="1" dirty="0" smtClean="0"/>
              <a:t>Boat People: Escape from VN by boats.</a:t>
            </a:r>
          </a:p>
          <a:p>
            <a:pPr>
              <a:buFontTx/>
              <a:buChar char="-"/>
            </a:pPr>
            <a:r>
              <a:rPr lang="en-US" sz="2400" dirty="0" smtClean="0"/>
              <a:t> VC ruled VN with cruelty:  rob, abuse, torture, murder, mass </a:t>
            </a:r>
            <a:r>
              <a:rPr lang="en-US" sz="2400" dirty="0" err="1" smtClean="0"/>
              <a:t>muder</a:t>
            </a:r>
            <a:r>
              <a:rPr lang="en-US" sz="2400" dirty="0" smtClean="0"/>
              <a:t>…</a:t>
            </a:r>
          </a:p>
          <a:p>
            <a:pPr>
              <a:buFontTx/>
              <a:buChar char="-"/>
            </a:pPr>
            <a:r>
              <a:rPr lang="en-US" sz="2400" dirty="0" smtClean="0"/>
              <a:t> That caused millions Vietnamese escaped from VN, mostly by boats.</a:t>
            </a:r>
          </a:p>
          <a:p>
            <a:pPr>
              <a:buFontTx/>
              <a:buChar char="-"/>
            </a:pPr>
            <a:r>
              <a:rPr lang="en-US" sz="2400" dirty="0" smtClean="0"/>
              <a:t> About 1 million people made it to free countries.</a:t>
            </a:r>
          </a:p>
          <a:p>
            <a:pPr>
              <a:buFontTx/>
              <a:buChar char="-"/>
            </a:pPr>
            <a:r>
              <a:rPr lang="en-US" sz="2400" dirty="0" smtClean="0"/>
              <a:t> Estimating 50% boat perished in the sea and jungles.</a:t>
            </a:r>
            <a:endParaRPr lang="en-US" sz="2400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90925" y="0"/>
            <a:ext cx="555307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33600"/>
            <a:ext cx="4374931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4" name="Picture 6" descr="Related im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3657600" cy="213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4876800"/>
            <a:ext cx="8534400" cy="17526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Killing innocent people in Police stations</a:t>
            </a:r>
          </a:p>
          <a:p>
            <a:pPr algn="l">
              <a:buFontTx/>
              <a:buChar char="-"/>
            </a:pPr>
            <a:r>
              <a:rPr lang="en-US" sz="2000" dirty="0" smtClean="0">
                <a:solidFill>
                  <a:schemeClr val="tx1"/>
                </a:solidFill>
              </a:rPr>
              <a:t> Every year, a few hundreds innocent Vietnamese were killed in police stations.</a:t>
            </a:r>
          </a:p>
          <a:p>
            <a:pPr algn="l">
              <a:buFontTx/>
              <a:buChar char="-"/>
            </a:pPr>
            <a:r>
              <a:rPr lang="en-US" sz="2000" dirty="0" smtClean="0">
                <a:solidFill>
                  <a:schemeClr val="tx1"/>
                </a:solidFill>
              </a:rPr>
              <a:t> The communists blamed the victims for suicide.</a:t>
            </a:r>
          </a:p>
          <a:p>
            <a:pPr algn="l">
              <a:buFontTx/>
              <a:buChar char="-"/>
            </a:pPr>
            <a:r>
              <a:rPr lang="en-US" sz="2000" dirty="0" smtClean="0">
                <a:solidFill>
                  <a:schemeClr val="tx1"/>
                </a:solidFill>
              </a:rPr>
              <a:t> The victims families were </a:t>
            </a:r>
            <a:r>
              <a:rPr lang="en-US" sz="2000" dirty="0" smtClean="0">
                <a:solidFill>
                  <a:schemeClr val="tx1"/>
                </a:solidFill>
              </a:rPr>
              <a:t>forced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to bring the bodies home and buried them immediately. </a:t>
            </a:r>
            <a:r>
              <a:rPr lang="en-US" sz="2000" dirty="0" smtClean="0">
                <a:solidFill>
                  <a:schemeClr val="tx1"/>
                </a:solidFill>
              </a:rPr>
              <a:t>N</a:t>
            </a:r>
            <a:r>
              <a:rPr lang="en-US" sz="2000" dirty="0" smtClean="0">
                <a:solidFill>
                  <a:schemeClr val="tx1"/>
                </a:solidFill>
              </a:rPr>
              <a:t>o </a:t>
            </a:r>
            <a:r>
              <a:rPr lang="en-US" sz="2000" dirty="0" smtClean="0">
                <a:solidFill>
                  <a:schemeClr val="tx1"/>
                </a:solidFill>
              </a:rPr>
              <a:t>further investigations or actions </a:t>
            </a:r>
            <a:r>
              <a:rPr lang="en-US" sz="2000" dirty="0" smtClean="0">
                <a:solidFill>
                  <a:schemeClr val="tx1"/>
                </a:solidFill>
              </a:rPr>
              <a:t>would be </a:t>
            </a:r>
            <a:r>
              <a:rPr lang="en-US" sz="2000" dirty="0" smtClean="0">
                <a:solidFill>
                  <a:schemeClr val="tx1"/>
                </a:solidFill>
              </a:rPr>
              <a:t>allowed.</a:t>
            </a:r>
          </a:p>
          <a:p>
            <a:pPr algn="l">
              <a:buFontTx/>
              <a:buChar char="-"/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4543425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2514600"/>
            <a:ext cx="2209800" cy="2326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228600"/>
            <a:ext cx="3886200" cy="2974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2667000"/>
            <a:ext cx="5283200" cy="2166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4114800"/>
            <a:ext cx="8839200" cy="2514600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VC’s Mass </a:t>
            </a:r>
            <a:r>
              <a:rPr lang="en-US" sz="2800" b="1" dirty="0" smtClean="0">
                <a:solidFill>
                  <a:schemeClr val="tx1"/>
                </a:solidFill>
              </a:rPr>
              <a:t>Murdering </a:t>
            </a:r>
            <a:r>
              <a:rPr lang="en-US" sz="2800" b="1" dirty="0" smtClean="0">
                <a:solidFill>
                  <a:schemeClr val="tx1"/>
                </a:solidFill>
              </a:rPr>
              <a:t>during the Land </a:t>
            </a:r>
            <a:r>
              <a:rPr lang="en-US" sz="2800" b="1" dirty="0" smtClean="0">
                <a:solidFill>
                  <a:schemeClr val="tx1"/>
                </a:solidFill>
              </a:rPr>
              <a:t>Reforms </a:t>
            </a:r>
            <a:endParaRPr lang="en-US" sz="2800" b="1" dirty="0" smtClean="0">
              <a:solidFill>
                <a:schemeClr val="tx1"/>
              </a:solidFill>
            </a:endParaRPr>
          </a:p>
          <a:p>
            <a:r>
              <a:rPr lang="en-US" sz="2800" b="1" dirty="0" smtClean="0">
                <a:solidFill>
                  <a:schemeClr val="tx1"/>
                </a:solidFill>
              </a:rPr>
              <a:t>1952-1956.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VC killed about 200 thousands innocent North Vietnamese </a:t>
            </a:r>
            <a:r>
              <a:rPr lang="en-US" sz="1800" dirty="0" smtClean="0">
                <a:solidFill>
                  <a:schemeClr val="tx1"/>
                </a:solidFill>
              </a:rPr>
              <a:t>during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the Land </a:t>
            </a:r>
            <a:r>
              <a:rPr lang="en-US" sz="1800" dirty="0" smtClean="0">
                <a:solidFill>
                  <a:schemeClr val="tx1"/>
                </a:solidFill>
              </a:rPr>
              <a:t>Reforms.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Most of them </a:t>
            </a:r>
            <a:r>
              <a:rPr lang="en-US" sz="1800" dirty="0" smtClean="0">
                <a:solidFill>
                  <a:schemeClr val="tx1"/>
                </a:solidFill>
              </a:rPr>
              <a:t>were land-</a:t>
            </a:r>
            <a:r>
              <a:rPr lang="en-US" sz="1800" dirty="0" smtClean="0">
                <a:solidFill>
                  <a:schemeClr val="tx1"/>
                </a:solidFill>
              </a:rPr>
              <a:t>owning </a:t>
            </a:r>
            <a:r>
              <a:rPr lang="en-US" sz="1800" dirty="0" smtClean="0">
                <a:solidFill>
                  <a:schemeClr val="tx1"/>
                </a:solidFill>
              </a:rPr>
              <a:t>famers </a:t>
            </a:r>
            <a:r>
              <a:rPr lang="en-US" sz="1800" dirty="0" smtClean="0">
                <a:solidFill>
                  <a:schemeClr val="tx1"/>
                </a:solidFill>
              </a:rPr>
              <a:t>or intellectuals who were considered the enemies of the communism.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After that, Ho Chi Minh confessed that was a big mistake but no action was taken for the victims or their families.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81600" cy="3860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8" name="Picture 10" descr="dn_caicachrd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4771" y="0"/>
            <a:ext cx="5139229" cy="3886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876800"/>
            <a:ext cx="8458200" cy="1828800"/>
          </a:xfrm>
        </p:spPr>
        <p:txBody>
          <a:bodyPr>
            <a:normAutofit fontScale="25000" lnSpcReduction="20000"/>
          </a:bodyPr>
          <a:lstStyle/>
          <a:p>
            <a:r>
              <a:rPr lang="en-US" sz="11200" b="1" dirty="0" smtClean="0">
                <a:solidFill>
                  <a:schemeClr val="tx1"/>
                </a:solidFill>
              </a:rPr>
              <a:t>VC’s Mass Murdering during the Land Reforms </a:t>
            </a:r>
          </a:p>
          <a:p>
            <a:r>
              <a:rPr lang="en-US" sz="11200" b="1" dirty="0" smtClean="0">
                <a:solidFill>
                  <a:schemeClr val="tx1"/>
                </a:solidFill>
              </a:rPr>
              <a:t>1952-1956.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6400" dirty="0" smtClean="0">
                <a:solidFill>
                  <a:schemeClr val="tx1"/>
                </a:solidFill>
              </a:rPr>
              <a:t>VC killed about 200 thousands innocent North Vietnamese during the Land Reforms.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6400" dirty="0" smtClean="0">
                <a:solidFill>
                  <a:schemeClr val="tx1"/>
                </a:solidFill>
              </a:rPr>
              <a:t> Most of them were land-owning famers or intellectuals who were considered the enemies of the communism.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6400" dirty="0" smtClean="0">
                <a:solidFill>
                  <a:schemeClr val="tx1"/>
                </a:solidFill>
              </a:rPr>
              <a:t> After that, Ho Chi Minh confessed that was a big mistake but no action was taken for the victims or their families.</a:t>
            </a:r>
          </a:p>
          <a:p>
            <a:endParaRPr lang="en-US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745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800600"/>
            <a:ext cx="8534400" cy="2057400"/>
          </a:xfrm>
        </p:spPr>
        <p:txBody>
          <a:bodyPr>
            <a:normAutofit fontScale="92500"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Forced Labor Concentration </a:t>
            </a:r>
            <a:r>
              <a:rPr lang="en-US" sz="2000" b="1" dirty="0" smtClean="0">
                <a:solidFill>
                  <a:schemeClr val="tx1"/>
                </a:solidFill>
              </a:rPr>
              <a:t>Camps after 1975</a:t>
            </a:r>
          </a:p>
          <a:p>
            <a:pPr algn="l">
              <a:buFontTx/>
              <a:buChar char="-"/>
            </a:pPr>
            <a:r>
              <a:rPr lang="en-US" sz="1600" dirty="0" smtClean="0">
                <a:solidFill>
                  <a:schemeClr val="tx1"/>
                </a:solidFill>
              </a:rPr>
              <a:t>  In 1973, VC singed the Paris Peace Agreement that no revenge </a:t>
            </a:r>
            <a:r>
              <a:rPr lang="en-US" sz="1600" dirty="0" smtClean="0">
                <a:solidFill>
                  <a:schemeClr val="tx1"/>
                </a:solidFill>
              </a:rPr>
              <a:t>would </a:t>
            </a:r>
            <a:r>
              <a:rPr lang="en-US" sz="1600" dirty="0" smtClean="0">
                <a:solidFill>
                  <a:schemeClr val="tx1"/>
                </a:solidFill>
              </a:rPr>
              <a:t>be taken.</a:t>
            </a:r>
          </a:p>
          <a:p>
            <a:pPr algn="l">
              <a:buFontTx/>
              <a:buChar char="-"/>
            </a:pPr>
            <a:r>
              <a:rPr lang="en-US" sz="1600" dirty="0" smtClean="0">
                <a:solidFill>
                  <a:schemeClr val="tx1"/>
                </a:solidFill>
              </a:rPr>
              <a:t>  But after </a:t>
            </a:r>
            <a:r>
              <a:rPr lang="en-US" sz="1600" dirty="0" smtClean="0">
                <a:solidFill>
                  <a:schemeClr val="tx1"/>
                </a:solidFill>
              </a:rPr>
              <a:t>taking </a:t>
            </a:r>
            <a:r>
              <a:rPr lang="en-US" sz="1600" dirty="0" smtClean="0">
                <a:solidFill>
                  <a:schemeClr val="tx1"/>
                </a:solidFill>
              </a:rPr>
              <a:t>over the South Vietnam, they imprisoned about </a:t>
            </a:r>
            <a:r>
              <a:rPr lang="en-US" sz="1600" dirty="0" smtClean="0">
                <a:solidFill>
                  <a:schemeClr val="tx1"/>
                </a:solidFill>
              </a:rPr>
              <a:t>300 thousands soldiers of the former South Vietnam regime.</a:t>
            </a:r>
            <a:endParaRPr lang="en-US" sz="1600" dirty="0">
              <a:solidFill>
                <a:schemeClr val="tx1"/>
              </a:solidFill>
            </a:endParaRPr>
          </a:p>
          <a:p>
            <a:pPr algn="l">
              <a:buFontTx/>
              <a:buChar char="-"/>
            </a:pPr>
            <a:r>
              <a:rPr lang="en-US" sz="1600" dirty="0" smtClean="0">
                <a:solidFill>
                  <a:schemeClr val="tx1"/>
                </a:solidFill>
              </a:rPr>
              <a:t>  Approximate 5</a:t>
            </a:r>
            <a:r>
              <a:rPr lang="en-US" sz="1600" dirty="0" smtClean="0">
                <a:solidFill>
                  <a:schemeClr val="tx1"/>
                </a:solidFill>
              </a:rPr>
              <a:t>0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thousands were died in the camps or shortly after </a:t>
            </a:r>
            <a:r>
              <a:rPr lang="en-US" sz="1600" dirty="0" smtClean="0">
                <a:solidFill>
                  <a:schemeClr val="tx1"/>
                </a:solidFill>
              </a:rPr>
              <a:t>released.</a:t>
            </a:r>
            <a:endParaRPr lang="en-US" sz="1600" dirty="0" smtClean="0">
              <a:solidFill>
                <a:schemeClr val="tx1"/>
              </a:solidFill>
            </a:endParaRP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- Most were imprisoned from 5 to 15 years.</a:t>
            </a:r>
          </a:p>
          <a:p>
            <a:pPr algn="l">
              <a:buFontTx/>
              <a:buChar char="-"/>
            </a:pPr>
            <a:r>
              <a:rPr lang="en-US" sz="1600" dirty="0" smtClean="0">
                <a:solidFill>
                  <a:schemeClr val="tx1"/>
                </a:solidFill>
              </a:rPr>
              <a:t>  The prisoners were tortured</a:t>
            </a:r>
            <a:r>
              <a:rPr lang="en-US" sz="1600" dirty="0" smtClean="0">
                <a:solidFill>
                  <a:schemeClr val="tx1"/>
                </a:solidFill>
              </a:rPr>
              <a:t>, abused, force into hard labor while  </a:t>
            </a:r>
            <a:r>
              <a:rPr lang="en-US" sz="1600" dirty="0" smtClean="0">
                <a:solidFill>
                  <a:schemeClr val="tx1"/>
                </a:solidFill>
              </a:rPr>
              <a:t>malnourished and lack of medical care.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0"/>
            <a:ext cx="8305800" cy="484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5562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5562600"/>
            <a:ext cx="8763000" cy="1524000"/>
          </a:xfrm>
        </p:spPr>
        <p:txBody>
          <a:bodyPr>
            <a:normAutofit fontScale="32500" lnSpcReduction="20000"/>
          </a:bodyPr>
          <a:lstStyle/>
          <a:p>
            <a:r>
              <a:rPr lang="en-US" sz="4800" b="1" dirty="0" smtClean="0">
                <a:solidFill>
                  <a:schemeClr val="tx1"/>
                </a:solidFill>
              </a:rPr>
              <a:t>Forced Labor Concentration Camps after 1975</a:t>
            </a:r>
          </a:p>
          <a:p>
            <a:pPr algn="l">
              <a:buFontTx/>
              <a:buChar char="-"/>
            </a:pPr>
            <a:r>
              <a:rPr lang="en-US" sz="4000" dirty="0" smtClean="0">
                <a:solidFill>
                  <a:schemeClr val="tx1"/>
                </a:solidFill>
              </a:rPr>
              <a:t>  In 1973, VC singed the Paris Peace Agreement that no revenge would be taken.</a:t>
            </a:r>
          </a:p>
          <a:p>
            <a:pPr algn="l">
              <a:buFontTx/>
              <a:buChar char="-"/>
            </a:pPr>
            <a:r>
              <a:rPr lang="en-US" sz="4000" dirty="0" smtClean="0">
                <a:solidFill>
                  <a:schemeClr val="tx1"/>
                </a:solidFill>
              </a:rPr>
              <a:t>  But after taking over the South Vietnam, they imprisoned about 300 thousands soldiers of the former South Vietnam regime.</a:t>
            </a:r>
          </a:p>
          <a:p>
            <a:pPr algn="l">
              <a:buFontTx/>
              <a:buChar char="-"/>
            </a:pPr>
            <a:r>
              <a:rPr lang="en-US" sz="4000" dirty="0" smtClean="0">
                <a:solidFill>
                  <a:schemeClr val="tx1"/>
                </a:solidFill>
              </a:rPr>
              <a:t>  Approximate 50 thousands were died in the camps or shortly after released.</a:t>
            </a:r>
          </a:p>
          <a:p>
            <a:pPr algn="l"/>
            <a:r>
              <a:rPr lang="en-US" sz="4000" dirty="0" smtClean="0">
                <a:solidFill>
                  <a:schemeClr val="tx1"/>
                </a:solidFill>
              </a:rPr>
              <a:t>- Most were imprisoned from 5 to 15 years.</a:t>
            </a:r>
          </a:p>
          <a:p>
            <a:pPr algn="l">
              <a:buFontTx/>
              <a:buChar char="-"/>
            </a:pPr>
            <a:r>
              <a:rPr lang="en-US" sz="4000" dirty="0" smtClean="0">
                <a:solidFill>
                  <a:schemeClr val="tx1"/>
                </a:solidFill>
              </a:rPr>
              <a:t>  The prisoners were tortured, abused, force into hard labor while  malnourished and lack of medical care</a:t>
            </a:r>
            <a:r>
              <a:rPr lang="en-US" sz="4000" dirty="0" smtClean="0">
                <a:solidFill>
                  <a:schemeClr val="tx1"/>
                </a:solidFill>
              </a:rPr>
              <a:t>.</a:t>
            </a:r>
            <a:endParaRPr lang="en-US" sz="2600" dirty="0" smtClean="0">
              <a:solidFill>
                <a:schemeClr val="tx1"/>
              </a:solidFill>
            </a:endParaRPr>
          </a:p>
          <a:p>
            <a:pPr algn="l"/>
            <a:endParaRPr lang="en-US" sz="2600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5105400"/>
            <a:ext cx="891540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VC’s mass </a:t>
            </a:r>
            <a:r>
              <a:rPr lang="en-US" dirty="0" smtClean="0">
                <a:solidFill>
                  <a:schemeClr val="tx1"/>
                </a:solidFill>
              </a:rPr>
              <a:t>murder </a:t>
            </a:r>
            <a:r>
              <a:rPr lang="en-US" dirty="0" smtClean="0">
                <a:solidFill>
                  <a:schemeClr val="tx1"/>
                </a:solidFill>
              </a:rPr>
              <a:t>in 1968 </a:t>
            </a:r>
            <a:r>
              <a:rPr lang="en-US" dirty="0" err="1" smtClean="0">
                <a:solidFill>
                  <a:schemeClr val="tx1"/>
                </a:solidFill>
              </a:rPr>
              <a:t>Tet</a:t>
            </a:r>
            <a:endParaRPr lang="en-US" dirty="0" smtClean="0">
              <a:solidFill>
                <a:schemeClr val="tx1"/>
              </a:solidFill>
            </a:endParaRPr>
          </a:p>
          <a:p>
            <a:pPr algn="l">
              <a:buFontTx/>
              <a:buChar char="-"/>
            </a:pPr>
            <a:r>
              <a:rPr lang="en-US" sz="1700" dirty="0" smtClean="0">
                <a:solidFill>
                  <a:schemeClr val="tx1"/>
                </a:solidFill>
              </a:rPr>
              <a:t> In 1968, </a:t>
            </a:r>
            <a:r>
              <a:rPr lang="en-US" sz="1700" dirty="0" smtClean="0">
                <a:solidFill>
                  <a:schemeClr val="tx1"/>
                </a:solidFill>
              </a:rPr>
              <a:t>VC agreed to cease fire </a:t>
            </a:r>
            <a:r>
              <a:rPr lang="en-US" sz="1700" dirty="0" smtClean="0">
                <a:solidFill>
                  <a:schemeClr val="tx1"/>
                </a:solidFill>
              </a:rPr>
              <a:t>during </a:t>
            </a:r>
            <a:r>
              <a:rPr lang="en-US" sz="1700" dirty="0" err="1" smtClean="0">
                <a:solidFill>
                  <a:schemeClr val="tx1"/>
                </a:solidFill>
              </a:rPr>
              <a:t>Tet</a:t>
            </a:r>
            <a:r>
              <a:rPr lang="en-US" sz="1700" dirty="0" smtClean="0">
                <a:solidFill>
                  <a:schemeClr val="tx1"/>
                </a:solidFill>
              </a:rPr>
              <a:t> </a:t>
            </a:r>
            <a:r>
              <a:rPr lang="en-US" sz="1700" dirty="0" smtClean="0">
                <a:solidFill>
                  <a:schemeClr val="tx1"/>
                </a:solidFill>
              </a:rPr>
              <a:t>so </a:t>
            </a:r>
            <a:r>
              <a:rPr lang="en-US" sz="1700" dirty="0" smtClean="0">
                <a:solidFill>
                  <a:schemeClr val="tx1"/>
                </a:solidFill>
              </a:rPr>
              <a:t>the Vietnamese can </a:t>
            </a:r>
            <a:r>
              <a:rPr lang="en-US" sz="1700" dirty="0" smtClean="0">
                <a:solidFill>
                  <a:schemeClr val="tx1"/>
                </a:solidFill>
              </a:rPr>
              <a:t>celebrate the New Year.</a:t>
            </a:r>
            <a:endParaRPr lang="en-US" sz="1700" dirty="0">
              <a:solidFill>
                <a:schemeClr val="tx1"/>
              </a:solidFill>
            </a:endParaRPr>
          </a:p>
          <a:p>
            <a:pPr algn="l">
              <a:buFontTx/>
              <a:buChar char="-"/>
            </a:pPr>
            <a:r>
              <a:rPr lang="en-US" sz="1700" dirty="0" smtClean="0">
                <a:solidFill>
                  <a:schemeClr val="tx1"/>
                </a:solidFill>
              </a:rPr>
              <a:t> </a:t>
            </a:r>
            <a:r>
              <a:rPr lang="en-US" sz="1700" dirty="0" smtClean="0">
                <a:solidFill>
                  <a:schemeClr val="tx1"/>
                </a:solidFill>
              </a:rPr>
              <a:t>T</a:t>
            </a:r>
            <a:r>
              <a:rPr lang="en-US" sz="1700" dirty="0" smtClean="0">
                <a:solidFill>
                  <a:schemeClr val="tx1"/>
                </a:solidFill>
              </a:rPr>
              <a:t>he </a:t>
            </a:r>
            <a:r>
              <a:rPr lang="en-US" sz="1700" dirty="0" smtClean="0">
                <a:solidFill>
                  <a:schemeClr val="tx1"/>
                </a:solidFill>
              </a:rPr>
              <a:t>VC </a:t>
            </a:r>
            <a:r>
              <a:rPr lang="en-US" sz="1700" dirty="0" smtClean="0">
                <a:solidFill>
                  <a:schemeClr val="tx1"/>
                </a:solidFill>
              </a:rPr>
              <a:t>violated the agreement attacked </a:t>
            </a:r>
            <a:r>
              <a:rPr lang="en-US" sz="1700" dirty="0" smtClean="0">
                <a:solidFill>
                  <a:schemeClr val="tx1"/>
                </a:solidFill>
              </a:rPr>
              <a:t>the South, </a:t>
            </a:r>
            <a:r>
              <a:rPr lang="en-US" sz="1700" dirty="0" smtClean="0">
                <a:solidFill>
                  <a:schemeClr val="tx1"/>
                </a:solidFill>
              </a:rPr>
              <a:t>killed </a:t>
            </a:r>
            <a:r>
              <a:rPr lang="en-US" sz="1700" dirty="0" smtClean="0">
                <a:solidFill>
                  <a:schemeClr val="tx1"/>
                </a:solidFill>
              </a:rPr>
              <a:t>many soldiers and more than 15 thousands of innocent Vietnamese.</a:t>
            </a:r>
          </a:p>
          <a:p>
            <a:pPr algn="l">
              <a:buFontTx/>
              <a:buChar char="-"/>
            </a:pPr>
            <a:r>
              <a:rPr lang="en-US" sz="1700" dirty="0" smtClean="0">
                <a:solidFill>
                  <a:schemeClr val="tx1"/>
                </a:solidFill>
              </a:rPr>
              <a:t> The VC have </a:t>
            </a:r>
            <a:r>
              <a:rPr lang="en-US" sz="1700" dirty="0" smtClean="0">
                <a:solidFill>
                  <a:schemeClr val="tx1"/>
                </a:solidFill>
              </a:rPr>
              <a:t>buried more than 5,500 </a:t>
            </a:r>
            <a:r>
              <a:rPr lang="en-US" sz="1700" dirty="0" smtClean="0">
                <a:solidFill>
                  <a:schemeClr val="tx1"/>
                </a:solidFill>
              </a:rPr>
              <a:t>innocent </a:t>
            </a:r>
            <a:r>
              <a:rPr lang="en-US" sz="1700" dirty="0" smtClean="0">
                <a:solidFill>
                  <a:schemeClr val="tx1"/>
                </a:solidFill>
              </a:rPr>
              <a:t>civilians people </a:t>
            </a:r>
            <a:r>
              <a:rPr lang="en-US" sz="1700" dirty="0" smtClean="0">
                <a:solidFill>
                  <a:schemeClr val="tx1"/>
                </a:solidFill>
              </a:rPr>
              <a:t>in HUE </a:t>
            </a:r>
            <a:r>
              <a:rPr lang="en-US" sz="1700" dirty="0" smtClean="0">
                <a:solidFill>
                  <a:schemeClr val="tx1"/>
                </a:solidFill>
              </a:rPr>
              <a:t>province</a:t>
            </a:r>
            <a:r>
              <a:rPr lang="en-US" sz="1700" dirty="0" smtClean="0">
                <a:solidFill>
                  <a:schemeClr val="tx1"/>
                </a:solidFill>
              </a:rPr>
              <a:t>.</a:t>
            </a:r>
          </a:p>
          <a:p>
            <a:pPr algn="l">
              <a:buFontTx/>
              <a:buChar char="-"/>
            </a:pPr>
            <a:r>
              <a:rPr lang="en-US" sz="1700" dirty="0">
                <a:solidFill>
                  <a:schemeClr val="tx1"/>
                </a:solidFill>
              </a:rPr>
              <a:t> </a:t>
            </a:r>
            <a:r>
              <a:rPr lang="en-US" sz="1700" dirty="0" smtClean="0">
                <a:solidFill>
                  <a:schemeClr val="tx1"/>
                </a:solidFill>
              </a:rPr>
              <a:t>The picture shows the </a:t>
            </a:r>
            <a:r>
              <a:rPr lang="en-US" sz="1700" dirty="0" smtClean="0">
                <a:solidFill>
                  <a:schemeClr val="tx1"/>
                </a:solidFill>
              </a:rPr>
              <a:t>remains</a:t>
            </a:r>
            <a:r>
              <a:rPr lang="en-US" sz="1700" dirty="0" smtClean="0">
                <a:solidFill>
                  <a:schemeClr val="tx1"/>
                </a:solidFill>
              </a:rPr>
              <a:t> </a:t>
            </a:r>
            <a:r>
              <a:rPr lang="en-US" sz="1700" dirty="0" smtClean="0">
                <a:solidFill>
                  <a:schemeClr val="tx1"/>
                </a:solidFill>
              </a:rPr>
              <a:t>of innocent people that VC killed in HUE </a:t>
            </a:r>
            <a:r>
              <a:rPr lang="en-US" sz="1700" dirty="0" smtClean="0">
                <a:solidFill>
                  <a:schemeClr val="tx1"/>
                </a:solidFill>
              </a:rPr>
              <a:t>of</a:t>
            </a:r>
            <a:r>
              <a:rPr lang="en-US" sz="1700" dirty="0" smtClean="0">
                <a:solidFill>
                  <a:schemeClr val="tx1"/>
                </a:solidFill>
              </a:rPr>
              <a:t> 1968 </a:t>
            </a:r>
            <a:r>
              <a:rPr lang="en-US" sz="1700" dirty="0" err="1" smtClean="0">
                <a:solidFill>
                  <a:schemeClr val="tx1"/>
                </a:solidFill>
              </a:rPr>
              <a:t>Tet</a:t>
            </a:r>
            <a:r>
              <a:rPr lang="en-US" sz="1700" dirty="0" smtClean="0">
                <a:solidFill>
                  <a:schemeClr val="tx1"/>
                </a:solidFill>
              </a:rPr>
              <a:t>.</a:t>
            </a:r>
            <a:endParaRPr lang="en-US" sz="1700" dirty="0" smtClean="0">
              <a:solidFill>
                <a:schemeClr val="tx1"/>
              </a:solidFill>
            </a:endParaRPr>
          </a:p>
          <a:p>
            <a:pPr algn="l">
              <a:buFontTx/>
              <a:buChar char="-"/>
            </a:pPr>
            <a:endParaRPr lang="en-US" sz="1700" dirty="0">
              <a:solidFill>
                <a:schemeClr val="tx1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5137" y="-304799"/>
            <a:ext cx="8678863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3882" y="5134505"/>
            <a:ext cx="7865269" cy="1655762"/>
          </a:xfrm>
        </p:spPr>
        <p:txBody>
          <a:bodyPr>
            <a:normAutofit fontScale="70000" lnSpcReduction="20000"/>
          </a:bodyPr>
          <a:lstStyle/>
          <a:p>
            <a:r>
              <a:rPr lang="en-US" sz="3000" b="1" dirty="0" smtClean="0">
                <a:solidFill>
                  <a:schemeClr val="tx1"/>
                </a:solidFill>
              </a:rPr>
              <a:t>The VC government</a:t>
            </a:r>
            <a:r>
              <a:rPr lang="en-US" sz="3000" b="1" dirty="0" smtClean="0">
                <a:solidFill>
                  <a:schemeClr val="tx1"/>
                </a:solidFill>
              </a:rPr>
              <a:t> </a:t>
            </a:r>
            <a:r>
              <a:rPr lang="en-US" sz="3000" b="1" dirty="0" smtClean="0">
                <a:solidFill>
                  <a:schemeClr val="tx1"/>
                </a:solidFill>
              </a:rPr>
              <a:t>seized the </a:t>
            </a:r>
            <a:r>
              <a:rPr lang="en-US" sz="3000" b="1" dirty="0" smtClean="0">
                <a:solidFill>
                  <a:schemeClr val="tx1"/>
                </a:solidFill>
              </a:rPr>
              <a:t>people’s </a:t>
            </a:r>
            <a:r>
              <a:rPr lang="en-US" sz="3000" b="1" dirty="0" smtClean="0">
                <a:solidFill>
                  <a:schemeClr val="tx1"/>
                </a:solidFill>
              </a:rPr>
              <a:t>land by </a:t>
            </a:r>
            <a:r>
              <a:rPr lang="en-US" sz="3000" b="1" dirty="0" smtClean="0">
                <a:solidFill>
                  <a:schemeClr val="tx1"/>
                </a:solidFill>
              </a:rPr>
              <a:t>force, </a:t>
            </a:r>
          </a:p>
          <a:p>
            <a:r>
              <a:rPr lang="en-US" sz="3000" b="1" dirty="0" smtClean="0">
                <a:solidFill>
                  <a:schemeClr val="tx1"/>
                </a:solidFill>
              </a:rPr>
              <a:t>1975-2019.</a:t>
            </a:r>
            <a:endParaRPr lang="en-US" sz="3000" b="1" dirty="0" smtClean="0">
              <a:solidFill>
                <a:schemeClr val="tx1"/>
              </a:solidFill>
            </a:endParaRPr>
          </a:p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- They mass evicted with no legal basic the people out of their homes which belong to them fo</a:t>
            </a:r>
            <a:r>
              <a:rPr lang="en-US" sz="2800" dirty="0" smtClean="0">
                <a:solidFill>
                  <a:schemeClr val="tx1"/>
                </a:solidFill>
              </a:rPr>
              <a:t>r generations. Then the government rezoned the land, sold and </a:t>
            </a:r>
            <a:r>
              <a:rPr lang="en-US" sz="2800" dirty="0" err="1" smtClean="0">
                <a:solidFill>
                  <a:schemeClr val="tx1"/>
                </a:solidFill>
              </a:rPr>
              <a:t>devided</a:t>
            </a:r>
            <a:r>
              <a:rPr lang="en-US" sz="2800" dirty="0" smtClean="0">
                <a:solidFill>
                  <a:schemeClr val="tx1"/>
                </a:solidFill>
              </a:rPr>
              <a:t> the profits among their ranking officials.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568" y="11073"/>
            <a:ext cx="7222332" cy="4971033"/>
          </a:xfrm>
          <a:prstGeom prst="rect">
            <a:avLst/>
          </a:prstGeom>
        </p:spPr>
      </p:pic>
      <p:sp>
        <p:nvSpPr>
          <p:cNvPr id="6" name="AutoShape 2" descr="https://apis.mail.yahoo.com/ws/v3/mailboxes/@.id==VjN-qcptKlmhEgo5XMll9bmJeEUnXFc6oSP7rh9UP8jIvy6-QZQpk7QqPX_mCPk_LqQ_OstHGQ2SvOzuBlPC52QM-g/messages/@.id==ALDuqyFelQLPXGTqJw2I2N8Rwfs/content/parts/@.id==7/thumbnail?appId=YahooMailNeo&amp;downloadWhenThumbnailFails=true&amp;pid=7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https://apis.mail.yahoo.com/ws/v3/mailboxes/@.id==VjN-qcptKlmhEgo5XMll9bmJeEUnXFc6oSP7rh9UP8jIvy6-QZQpk7QqPX_mCPk_LqQ_OstHGQ2SvOzuBlPC52QM-g/messages/@.id==ALDuqyFelQLPXGTqJw2I2N8Rwfs/content/parts/@.id==7/thumbnail?appId=YahooMailNeo&amp;downloadWhenThumbnailFails=true&amp;pid=7"/>
          <p:cNvSpPr>
            <a:spLocks noChangeAspect="1" noChangeArrowheads="1"/>
          </p:cNvSpPr>
          <p:nvPr/>
        </p:nvSpPr>
        <p:spPr bwMode="auto">
          <a:xfrm>
            <a:off x="230981" y="7938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https://apis.mail.yahoo.com/ws/v3/mailboxes/@.id==VjN-qcptKlmhEgo5XMll9bmJeEUnXFc6oSP7rh9UP8jIvy6-QZQpk7QqPX_mCPk_LqQ_OstHGQ2SvOzuBlPC52QM-g/messages/@.id==ALDuqyFelQLPXGTqJw2I2N8Rwfs/content/parts/@.id==7/thumbnail?appId=YahooMailNeo&amp;downloadWhenThumbnailFails=true&amp;pid=7"/>
          <p:cNvSpPr>
            <a:spLocks noChangeAspect="1" noChangeArrowheads="1"/>
          </p:cNvSpPr>
          <p:nvPr/>
        </p:nvSpPr>
        <p:spPr bwMode="auto">
          <a:xfrm>
            <a:off x="345281" y="160338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852" y="2283449"/>
            <a:ext cx="3621882" cy="26986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37128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419600"/>
            <a:ext cx="8458200" cy="24384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Overthrow </a:t>
            </a:r>
            <a:r>
              <a:rPr lang="en-US" b="1" dirty="0" smtClean="0">
                <a:solidFill>
                  <a:schemeClr val="tx1"/>
                </a:solidFill>
              </a:rPr>
              <a:t>the </a:t>
            </a:r>
            <a:r>
              <a:rPr lang="en-US" b="1" dirty="0" smtClean="0">
                <a:solidFill>
                  <a:schemeClr val="tx1"/>
                </a:solidFill>
              </a:rPr>
              <a:t>legitimate South </a:t>
            </a:r>
            <a:r>
              <a:rPr lang="en-US" b="1" dirty="0" smtClean="0">
                <a:solidFill>
                  <a:schemeClr val="tx1"/>
                </a:solidFill>
              </a:rPr>
              <a:t>VN by </a:t>
            </a:r>
            <a:r>
              <a:rPr lang="en-US" b="1" dirty="0" smtClean="0">
                <a:solidFill>
                  <a:schemeClr val="tx1"/>
                </a:solidFill>
              </a:rPr>
              <a:t>force: 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Apr </a:t>
            </a:r>
            <a:r>
              <a:rPr lang="en-US" b="1" dirty="0" smtClean="0">
                <a:solidFill>
                  <a:schemeClr val="tx1"/>
                </a:solidFill>
              </a:rPr>
              <a:t>30</a:t>
            </a:r>
            <a:r>
              <a:rPr lang="en-US" b="1" baseline="30000" dirty="0" smtClean="0">
                <a:solidFill>
                  <a:schemeClr val="tx1"/>
                </a:solidFill>
              </a:rPr>
              <a:t>th</a:t>
            </a:r>
            <a:r>
              <a:rPr lang="en-US" b="1" dirty="0" smtClean="0">
                <a:solidFill>
                  <a:schemeClr val="tx1"/>
                </a:solidFill>
              </a:rPr>
              <a:t>, 1975.</a:t>
            </a:r>
          </a:p>
          <a:p>
            <a:pPr algn="l">
              <a:buFontTx/>
              <a:buChar char="-"/>
            </a:pPr>
            <a:r>
              <a:rPr lang="en-US" sz="2000" dirty="0" smtClean="0">
                <a:solidFill>
                  <a:schemeClr val="tx1"/>
                </a:solidFill>
              </a:rPr>
              <a:t> The 1973 </a:t>
            </a:r>
            <a:r>
              <a:rPr lang="en-US" sz="2000" dirty="0" smtClean="0">
                <a:solidFill>
                  <a:schemeClr val="tx1"/>
                </a:solidFill>
              </a:rPr>
              <a:t>Paris </a:t>
            </a:r>
            <a:r>
              <a:rPr lang="en-US" sz="2000" dirty="0" smtClean="0">
                <a:solidFill>
                  <a:schemeClr val="tx1"/>
                </a:solidFill>
              </a:rPr>
              <a:t>Agreement specified all forces </a:t>
            </a:r>
            <a:r>
              <a:rPr lang="en-US" sz="2000" dirty="0" smtClean="0">
                <a:solidFill>
                  <a:schemeClr val="tx1"/>
                </a:solidFill>
              </a:rPr>
              <a:t>to withdraw </a:t>
            </a:r>
            <a:r>
              <a:rPr lang="en-US" sz="2000" dirty="0" smtClean="0">
                <a:solidFill>
                  <a:schemeClr val="tx1"/>
                </a:solidFill>
              </a:rPr>
              <a:t>back to their sides and to respect self determination of the Southerners.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l">
              <a:buFontTx/>
              <a:buChar char="-"/>
            </a:pPr>
            <a:r>
              <a:rPr lang="en-US" sz="2000" dirty="0" smtClean="0">
                <a:solidFill>
                  <a:schemeClr val="tx1"/>
                </a:solidFill>
              </a:rPr>
              <a:t> But the VC </a:t>
            </a:r>
            <a:r>
              <a:rPr lang="en-US" sz="2000" dirty="0" smtClean="0">
                <a:solidFill>
                  <a:schemeClr val="tx1"/>
                </a:solidFill>
              </a:rPr>
              <a:t>violated and continued </a:t>
            </a:r>
            <a:r>
              <a:rPr lang="en-US" sz="2000" dirty="0" smtClean="0">
                <a:solidFill>
                  <a:schemeClr val="tx1"/>
                </a:solidFill>
              </a:rPr>
              <a:t>to attacked </a:t>
            </a:r>
            <a:r>
              <a:rPr lang="en-US" sz="2000" dirty="0" smtClean="0">
                <a:solidFill>
                  <a:schemeClr val="tx1"/>
                </a:solidFill>
              </a:rPr>
              <a:t>and overthrow </a:t>
            </a:r>
            <a:r>
              <a:rPr lang="en-US" sz="2000" dirty="0" smtClean="0">
                <a:solidFill>
                  <a:schemeClr val="tx1"/>
                </a:solidFill>
              </a:rPr>
              <a:t>the South by force, </a:t>
            </a:r>
            <a:r>
              <a:rPr lang="en-US" sz="2000" dirty="0" smtClean="0">
                <a:solidFill>
                  <a:schemeClr val="tx1"/>
                </a:solidFill>
              </a:rPr>
              <a:t>causing millions fled their homeland.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l">
              <a:buFontTx/>
              <a:buChar char="-"/>
            </a:pPr>
            <a:r>
              <a:rPr lang="en-US" sz="2000" dirty="0" smtClean="0">
                <a:solidFill>
                  <a:schemeClr val="tx1"/>
                </a:solidFill>
              </a:rPr>
              <a:t> VC destroyed a </a:t>
            </a:r>
            <a:r>
              <a:rPr lang="en-US" sz="2000" dirty="0" smtClean="0">
                <a:solidFill>
                  <a:schemeClr val="tx1"/>
                </a:solidFill>
              </a:rPr>
              <a:t>budding democracy to </a:t>
            </a:r>
            <a:r>
              <a:rPr lang="en-US" sz="2000" dirty="0" smtClean="0">
                <a:solidFill>
                  <a:schemeClr val="tx1"/>
                </a:solidFill>
              </a:rPr>
              <a:t>set up a </a:t>
            </a:r>
            <a:r>
              <a:rPr lang="en-US" sz="2000" dirty="0" smtClean="0">
                <a:solidFill>
                  <a:schemeClr val="tx1"/>
                </a:solidFill>
              </a:rPr>
              <a:t>totalitarian </a:t>
            </a:r>
            <a:r>
              <a:rPr lang="en-US" sz="2000" dirty="0" smtClean="0">
                <a:solidFill>
                  <a:schemeClr val="tx1"/>
                </a:solidFill>
              </a:rPr>
              <a:t>regime. </a:t>
            </a:r>
          </a:p>
          <a:p>
            <a:pPr algn="l">
              <a:buFontTx/>
              <a:buChar char="-"/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9458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0"/>
            <a:ext cx="6626087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4648200"/>
            <a:ext cx="8458200" cy="2209800"/>
          </a:xfrm>
        </p:spPr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Boat People: Escape from VN by boats.</a:t>
            </a:r>
          </a:p>
          <a:p>
            <a:pPr algn="l">
              <a:buFontTx/>
              <a:buChar char="-"/>
            </a:pPr>
            <a:r>
              <a:rPr lang="en-US" sz="2400" dirty="0" smtClean="0">
                <a:solidFill>
                  <a:schemeClr val="tx1"/>
                </a:solidFill>
              </a:rPr>
              <a:t> VC </a:t>
            </a:r>
            <a:r>
              <a:rPr lang="en-US" sz="2400" dirty="0" smtClean="0">
                <a:solidFill>
                  <a:schemeClr val="tx1"/>
                </a:solidFill>
              </a:rPr>
              <a:t>ruled </a:t>
            </a:r>
            <a:r>
              <a:rPr lang="en-US" sz="2400" dirty="0" smtClean="0">
                <a:solidFill>
                  <a:schemeClr val="tx1"/>
                </a:solidFill>
              </a:rPr>
              <a:t>VN with cruelty:  </a:t>
            </a:r>
            <a:r>
              <a:rPr lang="en-US" sz="2400" dirty="0" smtClean="0">
                <a:solidFill>
                  <a:schemeClr val="tx1"/>
                </a:solidFill>
              </a:rPr>
              <a:t>rob, abuse, torture, murder, mass </a:t>
            </a:r>
            <a:r>
              <a:rPr lang="en-US" sz="2400" dirty="0" err="1" smtClean="0">
                <a:solidFill>
                  <a:schemeClr val="tx1"/>
                </a:solidFill>
              </a:rPr>
              <a:t>muder</a:t>
            </a:r>
            <a:r>
              <a:rPr lang="en-US" sz="2400" dirty="0" smtClean="0">
                <a:solidFill>
                  <a:schemeClr val="tx1"/>
                </a:solidFill>
              </a:rPr>
              <a:t>…</a:t>
            </a:r>
          </a:p>
          <a:p>
            <a:pPr algn="l">
              <a:buFontTx/>
              <a:buChar char="-"/>
            </a:pPr>
            <a:r>
              <a:rPr lang="en-US" sz="2400" dirty="0" smtClean="0">
                <a:solidFill>
                  <a:schemeClr val="tx1"/>
                </a:solidFill>
              </a:rPr>
              <a:t> That caused millions Vietnamese escaped from VN, mostly by boats.</a:t>
            </a:r>
          </a:p>
          <a:p>
            <a:pPr algn="l">
              <a:buFontTx/>
              <a:buChar char="-"/>
            </a:pPr>
            <a:r>
              <a:rPr lang="en-US" sz="2400" dirty="0" smtClean="0">
                <a:solidFill>
                  <a:schemeClr val="tx1"/>
                </a:solidFill>
              </a:rPr>
              <a:t> About 1 million </a:t>
            </a:r>
            <a:r>
              <a:rPr lang="en-US" sz="2400" dirty="0" smtClean="0">
                <a:solidFill>
                  <a:schemeClr val="tx1"/>
                </a:solidFill>
              </a:rPr>
              <a:t>people made it to free countries.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l">
              <a:buFontTx/>
              <a:buChar char="-"/>
            </a:pPr>
            <a:r>
              <a:rPr lang="en-US" sz="2400" dirty="0" smtClean="0">
                <a:solidFill>
                  <a:schemeClr val="tx1"/>
                </a:solidFill>
              </a:rPr>
              <a:t> Estimating </a:t>
            </a:r>
            <a:r>
              <a:rPr lang="en-US" sz="2400" dirty="0" smtClean="0">
                <a:solidFill>
                  <a:schemeClr val="tx1"/>
                </a:solidFill>
              </a:rPr>
              <a:t>50</a:t>
            </a:r>
            <a:r>
              <a:rPr lang="en-US" sz="2400" dirty="0" smtClean="0">
                <a:solidFill>
                  <a:schemeClr val="tx1"/>
                </a:solidFill>
              </a:rPr>
              <a:t>% boat </a:t>
            </a:r>
            <a:r>
              <a:rPr lang="en-US" sz="2400" dirty="0" smtClean="0">
                <a:solidFill>
                  <a:schemeClr val="tx1"/>
                </a:solidFill>
              </a:rPr>
              <a:t>perished in </a:t>
            </a:r>
            <a:r>
              <a:rPr lang="en-US" sz="2400" dirty="0" smtClean="0">
                <a:solidFill>
                  <a:schemeClr val="tx1"/>
                </a:solidFill>
              </a:rPr>
              <a:t>the </a:t>
            </a:r>
            <a:r>
              <a:rPr lang="en-US" sz="2400" dirty="0" smtClean="0">
                <a:solidFill>
                  <a:schemeClr val="tx1"/>
                </a:solidFill>
              </a:rPr>
              <a:t>sea and jungles.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436" name="AutoShape 4" descr="Image result for thuyen nh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46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2439</TotalTime>
  <Words>705</Words>
  <Application>Microsoft Office PowerPoint</Application>
  <PresentationFormat>On-screen Show (4:3)</PresentationFormat>
  <Paragraphs>50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Henry</dc:creator>
  <cp:lastModifiedBy>Henry</cp:lastModifiedBy>
  <cp:revision>70</cp:revision>
  <dcterms:created xsi:type="dcterms:W3CDTF">2019-02-14T00:14:17Z</dcterms:created>
  <dcterms:modified xsi:type="dcterms:W3CDTF">2019-02-23T01:08:11Z</dcterms:modified>
</cp:coreProperties>
</file>